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</p:sldIdLst>
  <p:sldSz cy="10058400" cx="7772400"/>
  <p:notesSz cx="6858000" cy="9144000"/>
  <p:embeddedFontLst>
    <p:embeddedFont>
      <p:font typeface="Russo One"/>
      <p:regular r:id="rId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6" Type="http://schemas.openxmlformats.org/officeDocument/2006/relationships/font" Target="fonts/RussoOne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104480" y="685800"/>
            <a:ext cx="2649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2c55a384b_0_28:notes"/>
          <p:cNvSpPr/>
          <p:nvPr>
            <p:ph idx="2" type="sldImg"/>
          </p:nvPr>
        </p:nvSpPr>
        <p:spPr>
          <a:xfrm>
            <a:off x="2104480" y="685800"/>
            <a:ext cx="2649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2c55a384b_0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264952" y="1456058"/>
            <a:ext cx="7242600" cy="4014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264945" y="5542289"/>
            <a:ext cx="7242600" cy="155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264945" y="2163089"/>
            <a:ext cx="7242600" cy="3839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264945" y="6164351"/>
            <a:ext cx="7242600" cy="254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264945" y="4206107"/>
            <a:ext cx="7242600" cy="1646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264945" y="870271"/>
            <a:ext cx="7242600" cy="111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264945" y="2253729"/>
            <a:ext cx="7242600" cy="668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264945" y="870271"/>
            <a:ext cx="7242600" cy="111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264945" y="2253729"/>
            <a:ext cx="3399900" cy="668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107540" y="2253729"/>
            <a:ext cx="3399900" cy="668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264945" y="870271"/>
            <a:ext cx="7242600" cy="111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264945" y="1086507"/>
            <a:ext cx="2386800" cy="147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264945" y="2717440"/>
            <a:ext cx="2386800" cy="621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16713" y="880293"/>
            <a:ext cx="5412600" cy="799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3886200" y="-244"/>
            <a:ext cx="3886200" cy="10058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25675" y="2411542"/>
            <a:ext cx="3438300" cy="2898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25675" y="5481569"/>
            <a:ext cx="3438300" cy="241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198575" y="1415969"/>
            <a:ext cx="3261300" cy="7226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264945" y="8273124"/>
            <a:ext cx="5099100" cy="1183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264945" y="870271"/>
            <a:ext cx="7242600" cy="111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264945" y="2253729"/>
            <a:ext cx="7242600" cy="66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png"/><Relationship Id="rId4" Type="http://schemas.openxmlformats.org/officeDocument/2006/relationships/image" Target="../media/image5.jpg"/><Relationship Id="rId5" Type="http://schemas.openxmlformats.org/officeDocument/2006/relationships/image" Target="../media/image4.jpg"/><Relationship Id="rId6" Type="http://schemas.openxmlformats.org/officeDocument/2006/relationships/image" Target="../media/image1.jpg"/><Relationship Id="rId7" Type="http://schemas.openxmlformats.org/officeDocument/2006/relationships/image" Target="../media/image3.jpg"/><Relationship Id="rId8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10E5C"/>
        </a:soli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/>
          <p:nvPr/>
        </p:nvSpPr>
        <p:spPr>
          <a:xfrm>
            <a:off x="4310625" y="8161275"/>
            <a:ext cx="3273000" cy="1736700"/>
          </a:xfrm>
          <a:prstGeom prst="rect">
            <a:avLst/>
          </a:prstGeom>
          <a:solidFill>
            <a:srgbClr val="DEBE00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Google Shape;55;p13"/>
          <p:cNvSpPr txBox="1"/>
          <p:nvPr/>
        </p:nvSpPr>
        <p:spPr>
          <a:xfrm>
            <a:off x="677000" y="1824100"/>
            <a:ext cx="2742600" cy="59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56" name="Google Shape;56;p13"/>
          <p:cNvSpPr txBox="1"/>
          <p:nvPr/>
        </p:nvSpPr>
        <p:spPr>
          <a:xfrm>
            <a:off x="1200788" y="-216120"/>
            <a:ext cx="7242600" cy="126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200">
                <a:solidFill>
                  <a:srgbClr val="DEBE00"/>
                </a:solidFill>
                <a:latin typeface="Russo One"/>
                <a:ea typeface="Russo One"/>
                <a:cs typeface="Russo One"/>
                <a:sym typeface="Russo One"/>
              </a:rPr>
              <a:t>The Weekly Roar</a:t>
            </a:r>
            <a:endParaRPr sz="5200">
              <a:solidFill>
                <a:srgbClr val="DEBE00"/>
              </a:solidFill>
              <a:latin typeface="Russo One"/>
              <a:ea typeface="Russo One"/>
              <a:cs typeface="Russo One"/>
              <a:sym typeface="Russo One"/>
            </a:endParaRPr>
          </a:p>
        </p:txBody>
      </p:sp>
      <p:sp>
        <p:nvSpPr>
          <p:cNvPr id="57" name="Google Shape;57;p13"/>
          <p:cNvSpPr txBox="1"/>
          <p:nvPr/>
        </p:nvSpPr>
        <p:spPr>
          <a:xfrm>
            <a:off x="4310625" y="3558650"/>
            <a:ext cx="3273000" cy="4332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" name="Google Shape;58;p13"/>
          <p:cNvSpPr txBox="1"/>
          <p:nvPr/>
        </p:nvSpPr>
        <p:spPr>
          <a:xfrm>
            <a:off x="4786000" y="3610520"/>
            <a:ext cx="3071400" cy="66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/>
              <a:t>Weekly Focus</a:t>
            </a:r>
            <a:endParaRPr b="1" sz="2800"/>
          </a:p>
        </p:txBody>
      </p:sp>
      <p:sp>
        <p:nvSpPr>
          <p:cNvPr id="59" name="Google Shape;59;p13"/>
          <p:cNvSpPr txBox="1"/>
          <p:nvPr/>
        </p:nvSpPr>
        <p:spPr>
          <a:xfrm>
            <a:off x="4137800" y="8161275"/>
            <a:ext cx="3852300" cy="157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 u="sng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b="1" lang="en" sz="1600">
                <a:solidFill>
                  <a:schemeClr val="dk1"/>
                </a:solidFill>
              </a:rPr>
              <a:t>Game: </a:t>
            </a:r>
            <a:r>
              <a:rPr b="1" lang="en" sz="1600">
                <a:solidFill>
                  <a:schemeClr val="dk1"/>
                </a:solidFill>
              </a:rPr>
              <a:t>https://bit.ly/2nucN0z</a:t>
            </a:r>
            <a:endParaRPr b="1" sz="1600">
              <a:solidFill>
                <a:schemeClr val="dk1"/>
              </a:solidFill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b="1" lang="en" sz="1600">
                <a:solidFill>
                  <a:schemeClr val="dk1"/>
                </a:solidFill>
              </a:rPr>
              <a:t>Southfield District: 3/1-2</a:t>
            </a:r>
            <a:endParaRPr b="1" sz="1600">
              <a:solidFill>
                <a:schemeClr val="dk1"/>
              </a:solidFill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b="1" lang="en" sz="1600">
                <a:solidFill>
                  <a:schemeClr val="dk1"/>
                </a:solidFill>
              </a:rPr>
              <a:t>Meet the Cyber Cats: 3/9</a:t>
            </a:r>
            <a:r>
              <a:rPr b="1" lang="en" sz="1600">
                <a:solidFill>
                  <a:schemeClr val="dk1"/>
                </a:solidFill>
              </a:rPr>
              <a:t> </a:t>
            </a:r>
            <a:endParaRPr b="1" sz="1600">
              <a:solidFill>
                <a:schemeClr val="dk1"/>
              </a:solidFill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b="1" lang="en" sz="1600">
                <a:solidFill>
                  <a:schemeClr val="dk1"/>
                </a:solidFill>
              </a:rPr>
              <a:t>Troy District: 3/29-30</a:t>
            </a:r>
            <a:endParaRPr b="1" sz="1600">
              <a:solidFill>
                <a:schemeClr val="dk1"/>
              </a:solidFill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b="1" lang="en" sz="1600">
                <a:solidFill>
                  <a:schemeClr val="dk1"/>
                </a:solidFill>
              </a:rPr>
              <a:t>Website: cybercats5436.com</a:t>
            </a:r>
            <a:endParaRPr b="1" sz="1600"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chemeClr val="dk1"/>
              </a:solidFill>
            </a:endParaRPr>
          </a:p>
        </p:txBody>
      </p:sp>
      <p:sp>
        <p:nvSpPr>
          <p:cNvPr id="60" name="Google Shape;60;p13"/>
          <p:cNvSpPr txBox="1"/>
          <p:nvPr/>
        </p:nvSpPr>
        <p:spPr>
          <a:xfrm>
            <a:off x="433125" y="5265722"/>
            <a:ext cx="3420300" cy="4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DEBE00"/>
                </a:solidFill>
              </a:rPr>
              <a:t>Robot Status </a:t>
            </a:r>
            <a:endParaRPr b="1" sz="2400">
              <a:solidFill>
                <a:srgbClr val="DEBE00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DEBE00"/>
              </a:solidFill>
            </a:endParaRPr>
          </a:p>
        </p:txBody>
      </p:sp>
      <p:sp>
        <p:nvSpPr>
          <p:cNvPr id="61" name="Google Shape;61;p13"/>
          <p:cNvSpPr/>
          <p:nvPr/>
        </p:nvSpPr>
        <p:spPr>
          <a:xfrm>
            <a:off x="359300" y="5271875"/>
            <a:ext cx="3546900" cy="3066900"/>
          </a:xfrm>
          <a:prstGeom prst="rect">
            <a:avLst/>
          </a:prstGeom>
          <a:noFill/>
          <a:ln cap="flat" cmpd="sng" w="76200">
            <a:solidFill>
              <a:srgbClr val="DEBE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" name="Google Shape;62;p13"/>
          <p:cNvSpPr txBox="1"/>
          <p:nvPr/>
        </p:nvSpPr>
        <p:spPr>
          <a:xfrm>
            <a:off x="3163100" y="832500"/>
            <a:ext cx="5369700" cy="40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FFFFFF"/>
                </a:solidFill>
              </a:rPr>
              <a:t>2018-2019 Edition 7</a:t>
            </a:r>
            <a:endParaRPr b="1" sz="3000">
              <a:solidFill>
                <a:srgbClr val="FFFFFF"/>
              </a:solidFill>
            </a:endParaRPr>
          </a:p>
        </p:txBody>
      </p:sp>
      <p:sp>
        <p:nvSpPr>
          <p:cNvPr id="63" name="Google Shape;63;p13"/>
          <p:cNvSpPr/>
          <p:nvPr/>
        </p:nvSpPr>
        <p:spPr>
          <a:xfrm>
            <a:off x="308300" y="1555425"/>
            <a:ext cx="3648900" cy="14628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Question: What’s your favourite part of robotics?</a:t>
            </a:r>
            <a:endParaRPr sz="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Zoish: I like giving presentations and attending competitions.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" name="Google Shape;64;p13"/>
          <p:cNvSpPr txBox="1"/>
          <p:nvPr/>
        </p:nvSpPr>
        <p:spPr>
          <a:xfrm>
            <a:off x="636662" y="1448663"/>
            <a:ext cx="2823300" cy="4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/>
              <a:t>Student Interview</a:t>
            </a:r>
            <a:endParaRPr b="1" sz="1800"/>
          </a:p>
        </p:txBody>
      </p:sp>
      <p:sp>
        <p:nvSpPr>
          <p:cNvPr id="65" name="Google Shape;65;p13"/>
          <p:cNvSpPr txBox="1"/>
          <p:nvPr/>
        </p:nvSpPr>
        <p:spPr>
          <a:xfrm>
            <a:off x="4610100" y="8092425"/>
            <a:ext cx="3071400" cy="40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 u="sng"/>
              <a:t>Reminders</a:t>
            </a:r>
            <a:endParaRPr b="1" sz="2400" u="sng"/>
          </a:p>
        </p:txBody>
      </p:sp>
      <p:sp>
        <p:nvSpPr>
          <p:cNvPr id="66" name="Google Shape;66;p13"/>
          <p:cNvSpPr txBox="1"/>
          <p:nvPr/>
        </p:nvSpPr>
        <p:spPr>
          <a:xfrm>
            <a:off x="4236975" y="4418000"/>
            <a:ext cx="3420300" cy="27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sz="1800">
                <a:solidFill>
                  <a:schemeClr val="dk1"/>
                </a:solidFill>
              </a:rPr>
              <a:t>They take quality photos of the team</a:t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sz="1800">
                <a:solidFill>
                  <a:schemeClr val="dk1"/>
                </a:solidFill>
              </a:rPr>
              <a:t>They take footage for the chairman/s video</a:t>
            </a:r>
            <a:endParaRPr sz="18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/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en" sz="1800"/>
              <a:t>This week they have,</a:t>
            </a:r>
            <a:endParaRPr b="1" sz="1800"/>
          </a:p>
          <a:p>
            <a:pPr indent="-3429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Continued to take and organize photos</a:t>
            </a:r>
            <a:endParaRPr sz="1800"/>
          </a:p>
          <a:p>
            <a:pPr indent="-3429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Updated the website</a:t>
            </a:r>
            <a:endParaRPr sz="1800"/>
          </a:p>
          <a:p>
            <a:pPr indent="-3429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Prepared cameras for competition</a:t>
            </a:r>
            <a:endParaRPr sz="18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/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/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/>
          </a:p>
        </p:txBody>
      </p:sp>
      <p:pic>
        <p:nvPicPr>
          <p:cNvPr id="67" name="Google Shape;67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0438" y="172676"/>
            <a:ext cx="1666294" cy="1190352"/>
          </a:xfrm>
          <a:prstGeom prst="rect">
            <a:avLst/>
          </a:prstGeom>
          <a:noFill/>
          <a:ln cap="flat" cmpd="sng" w="38100">
            <a:solidFill>
              <a:srgbClr val="DEBE00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68" name="Google Shape;68;p13"/>
          <p:cNvSpPr txBox="1"/>
          <p:nvPr/>
        </p:nvSpPr>
        <p:spPr>
          <a:xfrm>
            <a:off x="-690100" y="2540225"/>
            <a:ext cx="998400" cy="27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" name="Google Shape;69;p13"/>
          <p:cNvSpPr txBox="1"/>
          <p:nvPr/>
        </p:nvSpPr>
        <p:spPr>
          <a:xfrm>
            <a:off x="4459425" y="4028438"/>
            <a:ext cx="3122700" cy="53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 u="sng">
                <a:solidFill>
                  <a:schemeClr val="dk1"/>
                </a:solidFill>
              </a:rPr>
              <a:t>Photo/Video</a:t>
            </a:r>
            <a:endParaRPr b="1" sz="2000" u="sng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 u="sng"/>
          </a:p>
        </p:txBody>
      </p:sp>
      <p:pic>
        <p:nvPicPr>
          <p:cNvPr id="70" name="Google Shape;70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4052" y="3192325"/>
            <a:ext cx="2678448" cy="1793353"/>
          </a:xfrm>
          <a:prstGeom prst="rect">
            <a:avLst/>
          </a:prstGeom>
          <a:noFill/>
          <a:ln cap="flat" cmpd="sng" w="76200">
            <a:solidFill>
              <a:srgbClr val="DEBE00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71" name="Google Shape;71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43875" y="5888950"/>
            <a:ext cx="2977728" cy="1985161"/>
          </a:xfrm>
          <a:prstGeom prst="rect">
            <a:avLst/>
          </a:prstGeom>
          <a:noFill/>
          <a:ln cap="flat" cmpd="sng" w="76200">
            <a:solidFill>
              <a:srgbClr val="DEBE00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72" name="Google Shape;72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535475" y="1481263"/>
            <a:ext cx="2823297" cy="1882198"/>
          </a:xfrm>
          <a:prstGeom prst="rect">
            <a:avLst/>
          </a:prstGeom>
          <a:noFill/>
          <a:ln cap="flat" cmpd="sng" w="76200">
            <a:solidFill>
              <a:srgbClr val="DEBE00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73" name="Google Shape;73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285173" y="8624969"/>
            <a:ext cx="1783076" cy="1188734"/>
          </a:xfrm>
          <a:prstGeom prst="rect">
            <a:avLst/>
          </a:prstGeom>
          <a:noFill/>
          <a:ln cap="flat" cmpd="sng" w="76200">
            <a:solidFill>
              <a:srgbClr val="DEBE00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74" name="Google Shape;74;p1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59722" y="8624973"/>
            <a:ext cx="1783076" cy="1188726"/>
          </a:xfrm>
          <a:prstGeom prst="rect">
            <a:avLst/>
          </a:prstGeom>
          <a:noFill/>
          <a:ln cap="flat" cmpd="sng" w="76200">
            <a:solidFill>
              <a:srgbClr val="DEBE00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